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4"/>
  </p:notesMasterIdLst>
  <p:sldIdLst>
    <p:sldId id="285" r:id="rId2"/>
    <p:sldId id="331" r:id="rId3"/>
    <p:sldId id="332" r:id="rId4"/>
    <p:sldId id="333" r:id="rId5"/>
    <p:sldId id="339" r:id="rId6"/>
    <p:sldId id="287" r:id="rId7"/>
    <p:sldId id="302" r:id="rId8"/>
    <p:sldId id="321" r:id="rId9"/>
    <p:sldId id="317" r:id="rId10"/>
    <p:sldId id="303" r:id="rId11"/>
    <p:sldId id="318" r:id="rId12"/>
    <p:sldId id="327" r:id="rId13"/>
    <p:sldId id="338" r:id="rId14"/>
    <p:sldId id="342" r:id="rId15"/>
    <p:sldId id="319" r:id="rId16"/>
    <p:sldId id="320" r:id="rId17"/>
    <p:sldId id="336" r:id="rId18"/>
    <p:sldId id="340" r:id="rId19"/>
    <p:sldId id="341" r:id="rId20"/>
    <p:sldId id="334" r:id="rId21"/>
    <p:sldId id="335" r:id="rId22"/>
    <p:sldId id="337" r:id="rId23"/>
  </p:sldIdLst>
  <p:sldSz cx="9144000" cy="6858000" type="screen4x3"/>
  <p:notesSz cx="7099300" cy="102346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5F5F5F"/>
    <a:srgbClr val="808080"/>
    <a:srgbClr val="000000"/>
    <a:srgbClr val="CC0000"/>
    <a:srgbClr val="46ACAE"/>
    <a:srgbClr val="7EA5D0"/>
    <a:srgbClr val="6E81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8" autoAdjust="0"/>
    <p:restoredTop sz="94660" autoAdjust="0"/>
  </p:normalViewPr>
  <p:slideViewPr>
    <p:cSldViewPr>
      <p:cViewPr varScale="1">
        <p:scale>
          <a:sx n="60" d="100"/>
          <a:sy n="60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8AEC7-27DA-49BD-B007-DC99202C1EFA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B4BD-C439-4A9C-95B3-1061976469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984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B4BD-C439-4A9C-95B3-10619764695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639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916832"/>
            <a:ext cx="9144000" cy="388351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060848"/>
            <a:ext cx="9144000" cy="334572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468EDE55-0655-43E8-B839-5C21AC78702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816B-ABDA-4151-9C49-19BE3BA9E94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8E4C6D3-D451-4C85-B333-6E63A539A6B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1F5D-B2DA-463C-963A-391852A58D9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5741E4F-6BEB-4641-B8A0-8570E688EC9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2BA6-9CD5-41FE-9429-B8B3E87502B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BE301-FD77-43D4-AC93-99CD0DFB193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00B2-C417-445F-8455-9C76B8B1C1F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0CDC-FE28-43A5-90E7-DE640F0E6B3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EDC7D-62D3-43C5-9AB6-296954000F1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LOGO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23539-625E-4403-B0EC-55B8E09DD73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defRPr>
            </a:lvl1pPr>
          </a:lstStyle>
          <a:p>
            <a:pPr algn="ctr"/>
            <a:r>
              <a:rPr lang="zh-TW" altLang="en-US" dirty="0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741E4F-6BEB-4641-B8A0-8570E688EC9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8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華康中黑體(P)" panose="020B0500000000000000" pitchFamily="34" charset="-120"/>
          <a:ea typeface="華康中黑體(P)" panose="020B0500000000000000" pitchFamily="34" charset="-120"/>
          <a:cs typeface="華康中黑體(P)" panose="020B0500000000000000" pitchFamily="34" charset="-12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3200" kern="1200">
          <a:solidFill>
            <a:schemeClr val="tx2"/>
          </a:solidFill>
          <a:latin typeface="華康中圓體(P)" panose="020F0500000000000000" pitchFamily="34" charset="-120"/>
          <a:ea typeface="華康中圓體(P)" panose="020F0500000000000000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800" kern="1200">
          <a:solidFill>
            <a:schemeClr val="tx2"/>
          </a:solidFill>
          <a:latin typeface="華康中圓體(P)" panose="020F0500000000000000" pitchFamily="34" charset="-120"/>
          <a:ea typeface="華康中圓體(P)" panose="020F0500000000000000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2"/>
          </a:solidFill>
          <a:latin typeface="華康中圓體(P)" panose="020F0500000000000000" pitchFamily="34" charset="-120"/>
          <a:ea typeface="華康中圓體(P)" panose="020F0500000000000000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kern="1200">
          <a:solidFill>
            <a:schemeClr val="tx2"/>
          </a:solidFill>
          <a:latin typeface="華康中圓體(P)" panose="020F0500000000000000" pitchFamily="34" charset="-120"/>
          <a:ea typeface="華康中圓體(P)" panose="020F0500000000000000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華康中圓體(P)" panose="020F0500000000000000" pitchFamily="34" charset="-120"/>
          <a:ea typeface="華康中圓體(P)" panose="020F0500000000000000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台灣首府大學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休閒管理學系</a:t>
            </a:r>
            <a:endParaRPr lang="en-US" altLang="zh-TW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妳</a:t>
            </a:r>
            <a:r>
              <a:rPr lang="en-US" altLang="zh-TW" dirty="0" smtClean="0"/>
              <a:t>(</a:t>
            </a:r>
            <a:r>
              <a:rPr lang="zh-TW" altLang="en-US" dirty="0" smtClean="0"/>
              <a:t>你</a:t>
            </a:r>
            <a:r>
              <a:rPr lang="en-US" altLang="zh-TW" dirty="0" smtClean="0"/>
              <a:t>)</a:t>
            </a:r>
            <a:r>
              <a:rPr lang="zh-TW" altLang="en-US" dirty="0" smtClean="0"/>
              <a:t>上大學最好的選擇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休閒管理的生活與學習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「休閒運動」模組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藉</a:t>
            </a:r>
            <a:r>
              <a:rPr lang="zh-TW" altLang="zh-TW" dirty="0"/>
              <a:t>由課程學習個人</a:t>
            </a:r>
            <a:r>
              <a:rPr lang="zh-TW" altLang="zh-TW" dirty="0" smtClean="0"/>
              <a:t>成長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目前</a:t>
            </a:r>
            <a:r>
              <a:rPr lang="zh-TW" altLang="zh-TW" dirty="0"/>
              <a:t>具有獨木舟</a:t>
            </a:r>
            <a:r>
              <a:rPr lang="zh-TW" altLang="zh-TW" dirty="0" smtClean="0"/>
              <a:t>、自行車</a:t>
            </a:r>
            <a:r>
              <a:rPr lang="zh-TW" altLang="zh-TW" dirty="0"/>
              <a:t>、健身</a:t>
            </a:r>
            <a:r>
              <a:rPr lang="zh-TW" altLang="zh-TW" dirty="0" smtClean="0"/>
              <a:t>設施</a:t>
            </a:r>
            <a:r>
              <a:rPr lang="zh-TW" altLang="en-US" dirty="0" smtClean="0"/>
              <a:t>、飛盤</a:t>
            </a:r>
            <a:r>
              <a:rPr lang="zh-TW" altLang="zh-TW" dirty="0" smtClean="0"/>
              <a:t>等</a:t>
            </a:r>
            <a:r>
              <a:rPr lang="zh-TW" altLang="zh-TW" dirty="0"/>
              <a:t>設備，以培養學生具有運動休閒設施操作技能，提升學生認證與實務證照能力。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13469"/>
            <a:ext cx="2880320" cy="19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06769"/>
            <a:ext cx="2880320" cy="195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09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休閒管理的生活與學習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「</a:t>
            </a:r>
            <a:r>
              <a:rPr lang="zh-TW" altLang="en-US" dirty="0" smtClean="0"/>
              <a:t>休</a:t>
            </a:r>
            <a:r>
              <a:rPr lang="zh-TW" altLang="zh-TW" dirty="0" smtClean="0"/>
              <a:t>憩</a:t>
            </a:r>
            <a:r>
              <a:rPr lang="zh-TW" altLang="zh-TW" dirty="0"/>
              <a:t>活動」</a:t>
            </a:r>
            <a:r>
              <a:rPr lang="zh-TW" altLang="zh-TW" dirty="0" smtClean="0"/>
              <a:t>模組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著重</a:t>
            </a:r>
            <a:r>
              <a:rPr lang="zh-TW" altLang="zh-TW" dirty="0"/>
              <a:t>在休閒旅遊活動規劃、休閒設施與環境整體規劃以及休閒市場行銷、分析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休閒</a:t>
            </a:r>
            <a:r>
              <a:rPr lang="zh-TW" altLang="zh-TW" dirty="0"/>
              <a:t>農場、民宿</a:t>
            </a:r>
            <a:r>
              <a:rPr lang="zh-TW" altLang="zh-TW" dirty="0" smtClean="0"/>
              <a:t>、</a:t>
            </a:r>
            <a:r>
              <a:rPr lang="zh-TW" altLang="en-US" dirty="0" smtClean="0"/>
              <a:t>溫</a:t>
            </a:r>
            <a:r>
              <a:rPr lang="zh-TW" altLang="zh-TW" dirty="0" smtClean="0"/>
              <a:t>泉</a:t>
            </a:r>
            <a:r>
              <a:rPr lang="zh-TW" altLang="zh-TW" dirty="0"/>
              <a:t>會館等休閒產業都是我們的合作</a:t>
            </a:r>
            <a:r>
              <a:rPr lang="zh-TW" altLang="zh-TW" dirty="0" smtClean="0"/>
              <a:t>夥伴。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075971"/>
            <a:ext cx="3860344" cy="21652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4380" y="4054260"/>
            <a:ext cx="3635896" cy="217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5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休閒管理的生活與學習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我們的專業設備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休閒運動專業教室</a:t>
            </a:r>
            <a:endParaRPr lang="en-US" altLang="zh-TW" dirty="0" smtClean="0"/>
          </a:p>
          <a:p>
            <a:pPr lvl="1"/>
            <a:r>
              <a:rPr lang="zh-TW" altLang="en-US" dirty="0"/>
              <a:t>休憩活動專業</a:t>
            </a:r>
            <a:r>
              <a:rPr lang="zh-TW" altLang="en-US" dirty="0" smtClean="0"/>
              <a:t>教室</a:t>
            </a:r>
            <a:r>
              <a:rPr lang="en-US" altLang="zh-TW" dirty="0" smtClean="0"/>
              <a:t>(</a:t>
            </a:r>
            <a:r>
              <a:rPr lang="zh-TW" altLang="en-US" dirty="0" smtClean="0"/>
              <a:t>環景投影教室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健康促進專業教室</a:t>
            </a:r>
            <a:endParaRPr lang="en-US" altLang="zh-TW" dirty="0" smtClean="0"/>
          </a:p>
          <a:p>
            <a:pPr lvl="1"/>
            <a:r>
              <a:rPr lang="zh-TW" altLang="en-US" dirty="0"/>
              <a:t>健康體適能中心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P801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041" y="4365104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PA230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1880" y="3842846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PB120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45081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 descr="E:\PCLu_temp\相關照片\2015_11_12_環景投影教室教學\PB12008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2549"/>
            <a:ext cx="2592585" cy="178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02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880" y="1320309"/>
            <a:ext cx="3851920" cy="288763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休閒認證學習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46" y="1628800"/>
            <a:ext cx="3408507" cy="452596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4880" y="4254124"/>
            <a:ext cx="3830695" cy="25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27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休閒科系視視看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056784" cy="48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休閒管理就業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「休閒運動」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運動教練</a:t>
            </a:r>
          </a:p>
          <a:p>
            <a:pPr lvl="1"/>
            <a:r>
              <a:rPr lang="zh-TW" altLang="zh-TW" dirty="0" smtClean="0"/>
              <a:t>運動傷害防護人員</a:t>
            </a:r>
          </a:p>
          <a:p>
            <a:pPr lvl="1"/>
            <a:r>
              <a:rPr lang="zh-TW" altLang="zh-TW" dirty="0" smtClean="0"/>
              <a:t>體適能指導師</a:t>
            </a:r>
          </a:p>
          <a:p>
            <a:pPr lvl="1"/>
            <a:r>
              <a:rPr lang="zh-TW" altLang="zh-TW" dirty="0" smtClean="0"/>
              <a:t>運動場館管理人員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http://www.dispatch.com/content/graphics/2012/05/27/health-boxing-art-g0vhbmiv-1health-boxing-kr-01-jpg.jpg?__scale=w:620,h:383,t: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730" y="2060848"/>
            <a:ext cx="3313786" cy="204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8164" y="4226520"/>
            <a:ext cx="4610072" cy="22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80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休閒管理就業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「</a:t>
            </a:r>
            <a:r>
              <a:rPr lang="zh-TW" altLang="en-US" dirty="0" smtClean="0"/>
              <a:t>休</a:t>
            </a:r>
            <a:r>
              <a:rPr lang="zh-TW" altLang="zh-TW" dirty="0" smtClean="0"/>
              <a:t>憩活動」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休閒活動專員</a:t>
            </a:r>
          </a:p>
          <a:p>
            <a:pPr lvl="1"/>
            <a:r>
              <a:rPr lang="zh-TW" altLang="zh-TW" dirty="0" smtClean="0"/>
              <a:t>休閒旅遊產品企劃開發人員</a:t>
            </a:r>
          </a:p>
          <a:p>
            <a:pPr lvl="1"/>
            <a:r>
              <a:rPr lang="zh-TW" altLang="zh-TW" dirty="0" smtClean="0"/>
              <a:t>旅遊及休閒顧問</a:t>
            </a:r>
          </a:p>
          <a:p>
            <a:pPr lvl="1"/>
            <a:r>
              <a:rPr lang="zh-TW" altLang="zh-TW" dirty="0" smtClean="0"/>
              <a:t>慶典活動企劃人員</a:t>
            </a:r>
          </a:p>
          <a:p>
            <a:pPr lvl="1"/>
            <a:r>
              <a:rPr lang="zh-TW" altLang="zh-TW" dirty="0" smtClean="0"/>
              <a:t>休閒產品行銷人員</a:t>
            </a:r>
          </a:p>
          <a:p>
            <a:pPr lvl="1"/>
            <a:r>
              <a:rPr lang="zh-TW" altLang="zh-TW" dirty="0" smtClean="0"/>
              <a:t>遊憩活動規劃人員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7526" y="3791526"/>
            <a:ext cx="3960440" cy="2640293"/>
          </a:xfrm>
          <a:prstGeom prst="rect">
            <a:avLst/>
          </a:prstGeom>
        </p:spPr>
      </p:pic>
      <p:pic>
        <p:nvPicPr>
          <p:cNvPr id="9" name="圖片 8" descr="IMG_4782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556792"/>
            <a:ext cx="3131840" cy="20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1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652701"/>
            <a:ext cx="4610072" cy="22052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學習實作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「休閒運動」</a:t>
            </a:r>
            <a:r>
              <a:rPr lang="en-US" altLang="zh-TW" dirty="0" smtClean="0"/>
              <a:t>+</a:t>
            </a:r>
            <a:r>
              <a:rPr lang="zh-TW" altLang="zh-TW" dirty="0" smtClean="0"/>
              <a:t>「</a:t>
            </a:r>
            <a:r>
              <a:rPr lang="zh-TW" altLang="en-US" dirty="0" smtClean="0"/>
              <a:t>休</a:t>
            </a:r>
            <a:r>
              <a:rPr lang="zh-TW" altLang="zh-TW" dirty="0" smtClean="0"/>
              <a:t>憩活動」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內容版面配置區 3" descr="soft_tech_bloggraphic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1552" y="2276872"/>
            <a:ext cx="4032448" cy="4032448"/>
          </a:xfrm>
          <a:prstGeom prst="rect">
            <a:avLst/>
          </a:prstGeom>
        </p:spPr>
      </p:pic>
      <p:pic>
        <p:nvPicPr>
          <p:cNvPr id="9" name="圖片 8" descr="GOPR0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204864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2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學習實作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實習就業場域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國內：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星級飯店：台北東方文華、台糖長榮</a:t>
            </a:r>
            <a:r>
              <a:rPr lang="en-US" altLang="zh-TW" dirty="0" smtClean="0"/>
              <a:t>..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休閒運動：獨木舟活動、攀岩活動</a:t>
            </a:r>
            <a:r>
              <a:rPr lang="en-US" altLang="zh-TW" dirty="0" smtClean="0"/>
              <a:t>..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休閒農場：走馬瀨、</a:t>
            </a:r>
            <a:r>
              <a:rPr lang="zh-TW" altLang="zh-TW" dirty="0" smtClean="0"/>
              <a:t>斑芝花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渡假溫泉：關仔嶺、墾丁</a:t>
            </a:r>
            <a:r>
              <a:rPr lang="en-US" altLang="zh-TW" dirty="0" smtClean="0"/>
              <a:t>..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兩岸暨國外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大陸海南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新加坡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畢業成長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休閒管理學系碩士班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五年制一貫學、碩士班</a:t>
            </a:r>
            <a:endParaRPr lang="en-US" altLang="zh-TW" dirty="0" smtClean="0"/>
          </a:p>
          <a:p>
            <a:r>
              <a:rPr lang="zh-TW" altLang="en-US" dirty="0" smtClean="0"/>
              <a:t>考取國立大學研究所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嘉義大學</a:t>
            </a:r>
            <a:endParaRPr lang="en-US" altLang="zh-TW" dirty="0" smtClean="0"/>
          </a:p>
          <a:p>
            <a:r>
              <a:rPr lang="zh-TW" altLang="en-US" dirty="0" smtClean="0"/>
              <a:t>行動學習、跨校學習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大學在玩什麼？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內容版面配置區 7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5203" y="1600200"/>
            <a:ext cx="6053594" cy="4525963"/>
          </a:xfrm>
        </p:spPr>
      </p:pic>
    </p:spTree>
    <p:extLst>
      <p:ext uri="{BB962C8B-B14F-4D97-AF65-F5344CB8AC3E}">
        <p14:creationId xmlns:p14="http://schemas.microsoft.com/office/powerpoint/2010/main" xmlns="" val="226419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25750">
            <a:off x="2303399" y="2672352"/>
            <a:ext cx="4182302" cy="278820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休閒管理學系助學班特色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群組 5"/>
          <p:cNvGrpSpPr/>
          <p:nvPr/>
        </p:nvGrpSpPr>
        <p:grpSpPr>
          <a:xfrm>
            <a:off x="1763688" y="2228439"/>
            <a:ext cx="4752528" cy="3897724"/>
            <a:chOff x="1835696" y="2060848"/>
            <a:chExt cx="4032448" cy="3537684"/>
          </a:xfrm>
        </p:grpSpPr>
        <p:cxnSp>
          <p:nvCxnSpPr>
            <p:cNvPr id="9" name="直線單箭頭接點 8"/>
            <p:cNvCxnSpPr/>
            <p:nvPr/>
          </p:nvCxnSpPr>
          <p:spPr>
            <a:xfrm flipV="1">
              <a:off x="2483768" y="2060848"/>
              <a:ext cx="0" cy="30243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2411760" y="5085184"/>
              <a:ext cx="34563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1835696" y="2996952"/>
              <a:ext cx="432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/>
                  </a:solidFill>
                </a:rPr>
                <a:t>多元選擇</a:t>
              </a:r>
              <a:endParaRPr lang="zh-TW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131840" y="5229200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accent1"/>
                  </a:solidFill>
                </a:rPr>
                <a:t>工作可及性</a:t>
              </a:r>
              <a:endParaRPr lang="zh-TW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627784" y="220486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/>
                  </a:solidFill>
                </a:rPr>
                <a:t>幸福永續</a:t>
              </a:r>
              <a:endParaRPr lang="zh-TW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716016" y="45091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/>
                  </a:solidFill>
                </a:rPr>
                <a:t>友善健康</a:t>
              </a:r>
              <a:endParaRPr lang="zh-TW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808736" y="2708920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accent1"/>
                  </a:solidFill>
                </a:rPr>
                <a:t>樂活</a:t>
              </a:r>
              <a:endParaRPr lang="zh-TW" alt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V="1">
              <a:off x="2987824" y="3356992"/>
              <a:ext cx="1656184" cy="129614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7790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助學廠商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395536" y="2132856"/>
            <a:ext cx="84699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511</a:t>
            </a:r>
            <a:r>
              <a:rPr lang="zh-TW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制</a:t>
            </a:r>
            <a:r>
              <a:rPr lang="en-US" altLang="zh-TW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-5</a:t>
            </a:r>
            <a:r>
              <a:rPr lang="zh-TW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天工作</a:t>
            </a:r>
            <a:r>
              <a:rPr lang="en-US" altLang="zh-TW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/2</a:t>
            </a:r>
            <a:r>
              <a:rPr lang="zh-TW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天休假</a:t>
            </a:r>
            <a:r>
              <a:rPr lang="en-US" altLang="zh-TW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</a:t>
            </a:r>
            <a:r>
              <a:rPr lang="zh-TW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一天來休閒</a:t>
            </a:r>
            <a:r>
              <a:rPr lang="en-US" altLang="zh-TW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</a:t>
            </a:r>
            <a:endParaRPr lang="zh-TW" alt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</p:nvPr>
        </p:nvGraphicFramePr>
        <p:xfrm>
          <a:off x="323530" y="3138007"/>
          <a:ext cx="8424935" cy="2811272"/>
        </p:xfrm>
        <a:graphic>
          <a:graphicData uri="http://schemas.openxmlformats.org/drawingml/2006/table">
            <a:tbl>
              <a:tblPr/>
              <a:tblGrid>
                <a:gridCol w="596910"/>
                <a:gridCol w="2108128"/>
                <a:gridCol w="2108128"/>
                <a:gridCol w="2108970"/>
                <a:gridCol w="1502799"/>
              </a:tblGrid>
              <a:tr h="1405636">
                <a:tc>
                  <a:txBody>
                    <a:bodyPr/>
                    <a:lstStyle/>
                    <a:p>
                      <a:pPr algn="ctr"/>
                      <a:r>
                        <a:rPr lang="zh-TW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單位名稱</a:t>
                      </a:r>
                      <a:endParaRPr lang="zh-TW" sz="1400" kern="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zh-TW" sz="1400" kern="100">
                          <a:latin typeface="Times New Roman"/>
                          <a:ea typeface="標楷體"/>
                        </a:rPr>
                        <a:t>關子嶺溫泉會館</a:t>
                      </a:r>
                      <a:r>
                        <a:rPr lang="en-US" sz="1400" kern="10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>
                          <a:latin typeface="Times New Roman"/>
                          <a:ea typeface="標楷體"/>
                        </a:rPr>
                        <a:t>統茂、沐春</a:t>
                      </a:r>
                      <a:r>
                        <a:rPr lang="en-US" sz="1400" kern="10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(5-7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名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1400" kern="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zh-TW" sz="1400" kern="100">
                          <a:latin typeface="Calibri"/>
                          <a:ea typeface="標楷體"/>
                        </a:rPr>
                        <a:t>頑皮世界</a:t>
                      </a:r>
                      <a:r>
                        <a:rPr lang="en-US" sz="1400" kern="100">
                          <a:latin typeface="Calibri"/>
                          <a:ea typeface="標楷體"/>
                        </a:rPr>
                        <a:t>(</a:t>
                      </a:r>
                      <a:r>
                        <a:rPr lang="zh-TW" sz="1400" kern="100">
                          <a:latin typeface="Times New Roman"/>
                          <a:ea typeface="標楷體"/>
                          <a:cs typeface="Times New Roman"/>
                        </a:rPr>
                        <a:t>台南市</a:t>
                      </a:r>
                      <a:r>
                        <a:rPr lang="zh-TW" sz="1400" kern="100">
                          <a:latin typeface="Calibri"/>
                          <a:ea typeface="標楷體"/>
                        </a:rPr>
                        <a:t>學甲區</a:t>
                      </a:r>
                      <a:r>
                        <a:rPr lang="en-US" sz="1400" kern="100">
                          <a:latin typeface="Calibri"/>
                          <a:ea typeface="標楷體"/>
                        </a:rPr>
                        <a:t>)(10</a:t>
                      </a:r>
                      <a:r>
                        <a:rPr lang="zh-TW" sz="1400" kern="100">
                          <a:latin typeface="Calibri"/>
                          <a:ea typeface="標楷體"/>
                        </a:rPr>
                        <a:t>名</a:t>
                      </a:r>
                      <a:r>
                        <a:rPr lang="en-US" sz="1400" kern="100">
                          <a:latin typeface="Calibri"/>
                          <a:ea typeface="標楷體"/>
                        </a:rPr>
                        <a:t>)</a:t>
                      </a:r>
                      <a:endParaRPr lang="zh-TW" sz="1400" kern="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zh-TW" sz="1400" kern="100">
                          <a:latin typeface="Times New Roman"/>
                          <a:ea typeface="標楷體"/>
                        </a:rPr>
                        <a:t>香港麗街造型沙龍</a:t>
                      </a:r>
                      <a:r>
                        <a:rPr lang="en-US" sz="1400" kern="10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400" kern="100">
                          <a:latin typeface="Times New Roman"/>
                          <a:ea typeface="標楷體"/>
                        </a:rPr>
                        <a:t>佳里店、西港店</a:t>
                      </a:r>
                      <a:r>
                        <a:rPr lang="en-US" sz="1400" kern="10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(10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名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 </a:t>
                      </a:r>
                      <a:endParaRPr lang="zh-TW" sz="1400" kern="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zh-TW" sz="1400" kern="100">
                          <a:latin typeface="Calibri"/>
                          <a:ea typeface="標楷體"/>
                          <a:cs typeface="Arial"/>
                        </a:rPr>
                        <a:t>高爾夫鄉村渡假俱樂部</a:t>
                      </a:r>
                      <a:r>
                        <a:rPr lang="en-US" sz="1400" kern="100">
                          <a:latin typeface="Calibri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sz="1400" kern="100">
                          <a:latin typeface="Times New Roman"/>
                          <a:ea typeface="標楷體"/>
                        </a:rPr>
                        <a:t>春園、斑芝花</a:t>
                      </a:r>
                      <a:r>
                        <a:rPr lang="en-US" sz="1400" kern="100">
                          <a:latin typeface="標楷體"/>
                          <a:cs typeface="Arial"/>
                        </a:rPr>
                        <a:t>)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(3-5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名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1400" kern="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5636">
                <a:tc>
                  <a:txBody>
                    <a:bodyPr/>
                    <a:lstStyle/>
                    <a:p>
                      <a:pPr algn="ctr"/>
                      <a:r>
                        <a:rPr lang="zh-TW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單位名稱</a:t>
                      </a:r>
                      <a:endParaRPr lang="zh-TW" sz="1400" kern="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晶旺餐廳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(</a:t>
                      </a:r>
                      <a:r>
                        <a:rPr lang="zh-TW" sz="1400" kern="100">
                          <a:latin typeface="Calibri"/>
                          <a:ea typeface="標楷體"/>
                          <a:cs typeface="Arial"/>
                        </a:rPr>
                        <a:t>花月嵐拉麵</a:t>
                      </a:r>
                      <a:r>
                        <a:rPr lang="en-US" sz="1400" kern="100">
                          <a:latin typeface="Calibri"/>
                          <a:ea typeface="標楷體"/>
                          <a:cs typeface="Arial"/>
                        </a:rPr>
                        <a:t>/</a:t>
                      </a:r>
                      <a:r>
                        <a:rPr lang="zh-TW" sz="1400" kern="100">
                          <a:latin typeface="Calibri"/>
                          <a:ea typeface="標楷體"/>
                        </a:rPr>
                        <a:t>台南店、高雄店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)(6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名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)</a:t>
                      </a:r>
                      <a:endParaRPr lang="zh-TW" sz="1400" kern="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樂雅樂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(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摩斯集團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/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台南店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)(10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名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)</a:t>
                      </a:r>
                      <a:endParaRPr lang="zh-TW" sz="1400" kern="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佳湘麵包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(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西港總公司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)(5</a:t>
                      </a:r>
                      <a:r>
                        <a:rPr lang="zh-TW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名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</a:rPr>
                        <a:t>)</a:t>
                      </a:r>
                      <a:endParaRPr lang="zh-TW" sz="1400" kern="10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已久工業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善化，汽車輪胎充氣設備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)(10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名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1400" kern="10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96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2267744" y="4077072"/>
            <a:ext cx="4656584" cy="38100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3200" dirty="0" smtClean="0"/>
              <a:t>歡迎光臨，敬請指導！</a:t>
            </a:r>
            <a:endParaRPr lang="zh-TW" altLang="en-US" sz="3200" dirty="0"/>
          </a:p>
        </p:txBody>
      </p:sp>
      <p:pic>
        <p:nvPicPr>
          <p:cNvPr id="5" name="圖片 4" descr="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3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大學怎麼玩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5253"/>
            <a:ext cx="8229600" cy="4355857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80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首府大學 移動學習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國立大學研習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台東大學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高雄大學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台北商業大學</a:t>
            </a:r>
            <a:endParaRPr lang="en-US" altLang="zh-TW" dirty="0" smtClean="0"/>
          </a:p>
          <a:p>
            <a:pPr lvl="1"/>
            <a:r>
              <a:rPr lang="zh-TW" altLang="en-US" dirty="0"/>
              <a:t>台中教育</a:t>
            </a:r>
            <a:r>
              <a:rPr lang="zh-TW" altLang="en-US" dirty="0" smtClean="0"/>
              <a:t>大學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台中</a:t>
            </a:r>
            <a:r>
              <a:rPr lang="zh-TW" altLang="en-US" dirty="0"/>
              <a:t>科技</a:t>
            </a:r>
            <a:r>
              <a:rPr lang="zh-TW" altLang="en-US" dirty="0" smtClean="0"/>
              <a:t>大學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澎湖</a:t>
            </a:r>
            <a:r>
              <a:rPr lang="zh-TW" altLang="en-US" dirty="0"/>
              <a:t>科技</a:t>
            </a:r>
            <a:r>
              <a:rPr lang="zh-TW" altLang="en-US" dirty="0" smtClean="0"/>
              <a:t>大學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海外實習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新加坡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海南省</a:t>
            </a:r>
            <a:r>
              <a:rPr lang="en-US" altLang="zh-TW" dirty="0" smtClean="0"/>
              <a:t>(</a:t>
            </a:r>
            <a:r>
              <a:rPr lang="zh-TW" altLang="en-US" dirty="0" smtClean="0"/>
              <a:t>島</a:t>
            </a:r>
            <a:r>
              <a:rPr lang="en-US" altLang="zh-TW" dirty="0" smtClean="0"/>
              <a:t>)</a:t>
            </a:r>
            <a:r>
              <a:rPr lang="zh-TW" altLang="en-US" dirty="0" smtClean="0"/>
              <a:t>瓊海</a:t>
            </a:r>
            <a:r>
              <a:rPr lang="en-US" altLang="zh-TW" dirty="0" smtClean="0"/>
              <a:t>/</a:t>
            </a:r>
            <a:r>
              <a:rPr lang="zh-TW" altLang="en-US" dirty="0" smtClean="0"/>
              <a:t>三亞五星級飯店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75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首府地利人傑 獎學優渥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新生助學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繁星、個人申請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技優、運動績優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學測、統測優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3</a:t>
            </a:r>
            <a:r>
              <a:rPr lang="zh-TW" altLang="en-US" dirty="0" smtClean="0"/>
              <a:t>、</a:t>
            </a:r>
            <a:r>
              <a:rPr lang="en-US" altLang="zh-TW" dirty="0" smtClean="0"/>
              <a:t>4</a:t>
            </a:r>
            <a:r>
              <a:rPr lang="zh-TW" altLang="en-US" dirty="0" smtClean="0"/>
              <a:t>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住宿優惠</a:t>
            </a:r>
            <a:endParaRPr lang="en-US" altLang="zh-TW" dirty="0" smtClean="0"/>
          </a:p>
          <a:p>
            <a:r>
              <a:rPr lang="zh-TW" altLang="en-US" dirty="0" smtClean="0"/>
              <a:t>各類獎學金</a:t>
            </a:r>
            <a:endParaRPr lang="en-US" altLang="zh-TW" dirty="0" smtClean="0"/>
          </a:p>
          <a:p>
            <a:r>
              <a:rPr lang="zh-TW" altLang="en-US" dirty="0" smtClean="0"/>
              <a:t>交通便利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讓我們告訴妳</a:t>
            </a:r>
            <a:r>
              <a:rPr lang="en-US" altLang="zh-TW" dirty="0" smtClean="0"/>
              <a:t>(</a:t>
            </a:r>
            <a:r>
              <a:rPr lang="zh-TW" altLang="en-US" dirty="0" smtClean="0"/>
              <a:t>你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043608" y="1916832"/>
            <a:ext cx="4724400" cy="685800"/>
            <a:chOff x="1296" y="1824"/>
            <a:chExt cx="2976" cy="432"/>
          </a:xfrm>
        </p:grpSpPr>
        <p:sp>
          <p:nvSpPr>
            <p:cNvPr id="6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TW" altLang="en-US" b="1" dirty="0">
                  <a:solidFill>
                    <a:srgbClr val="000000"/>
                  </a:solidFill>
                  <a:latin typeface="Maiandra GD" pitchFamily="34" charset="0"/>
                  <a:ea typeface="華康中圓體(P)" pitchFamily="34" charset="-120"/>
                </a:rPr>
                <a:t>休閒是甚麼</a:t>
              </a:r>
              <a:endParaRPr lang="en-US" altLang="zh-TW" b="1" dirty="0">
                <a:solidFill>
                  <a:srgbClr val="000000"/>
                </a:solidFill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gray">
            <a:xfrm>
              <a:off x="1408" y="1886"/>
              <a:ext cx="19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>
                  <a:solidFill>
                    <a:schemeClr val="bg1"/>
                  </a:solidFill>
                  <a:latin typeface="Maiandra GD" pitchFamily="34" charset="0"/>
                  <a:ea typeface="華康中圓體(P)" pitchFamily="34" charset="-120"/>
                </a:rPr>
                <a:t>1</a:t>
              </a: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043608" y="2755032"/>
            <a:ext cx="4724400" cy="685800"/>
            <a:chOff x="1296" y="1824"/>
            <a:chExt cx="2976" cy="432"/>
          </a:xfrm>
        </p:grpSpPr>
        <p:sp>
          <p:nvSpPr>
            <p:cNvPr id="11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TW" altLang="en-US" b="1" dirty="0" smtClean="0">
                  <a:solidFill>
                    <a:srgbClr val="000000"/>
                  </a:solidFill>
                  <a:latin typeface="Maiandra GD" pitchFamily="34" charset="0"/>
                  <a:ea typeface="華康中圓體(P)" pitchFamily="34" charset="-120"/>
                </a:rPr>
                <a:t>休閒管理要學甚麼</a:t>
              </a:r>
              <a:endParaRPr lang="en-US" altLang="zh-TW" b="1" dirty="0">
                <a:solidFill>
                  <a:srgbClr val="000000"/>
                </a:solidFill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gray">
            <a:xfrm>
              <a:off x="1391" y="1886"/>
              <a:ext cx="22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>
                  <a:solidFill>
                    <a:schemeClr val="bg1"/>
                  </a:solidFill>
                  <a:latin typeface="Maiandra GD" pitchFamily="34" charset="0"/>
                  <a:ea typeface="華康中圓體(P)" pitchFamily="34" charset="-120"/>
                </a:rPr>
                <a:t>2</a:t>
              </a:r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1043608" y="3593232"/>
            <a:ext cx="4724400" cy="685800"/>
            <a:chOff x="1296" y="1824"/>
            <a:chExt cx="2976" cy="432"/>
          </a:xfrm>
        </p:grpSpPr>
        <p:sp>
          <p:nvSpPr>
            <p:cNvPr id="1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1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18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TW" altLang="en-US" b="1" dirty="0" smtClean="0">
                  <a:solidFill>
                    <a:srgbClr val="000000"/>
                  </a:solidFill>
                  <a:latin typeface="Maiandra GD" pitchFamily="34" charset="0"/>
                  <a:ea typeface="華康中圓體(P)" pitchFamily="34" charset="-120"/>
                </a:rPr>
                <a:t>休閒管理的大學生活</a:t>
              </a:r>
              <a:endParaRPr lang="en-US" altLang="zh-TW" b="1" dirty="0">
                <a:solidFill>
                  <a:srgbClr val="000000"/>
                </a:solidFill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19" name="Text Box 60"/>
            <p:cNvSpPr txBox="1">
              <a:spLocks noChangeArrowheads="1"/>
            </p:cNvSpPr>
            <p:nvPr/>
          </p:nvSpPr>
          <p:spPr bwMode="gray">
            <a:xfrm>
              <a:off x="1391" y="1886"/>
              <a:ext cx="22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>
                  <a:solidFill>
                    <a:schemeClr val="bg1"/>
                  </a:solidFill>
                  <a:latin typeface="Maiandra GD" pitchFamily="34" charset="0"/>
                  <a:ea typeface="華康中圓體(P)" pitchFamily="34" charset="-120"/>
                </a:rPr>
                <a:t>3</a:t>
              </a:r>
            </a:p>
          </p:txBody>
        </p: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1043608" y="4507632"/>
            <a:ext cx="4743450" cy="685800"/>
            <a:chOff x="1296" y="1824"/>
            <a:chExt cx="2988" cy="432"/>
          </a:xfrm>
        </p:grpSpPr>
        <p:sp>
          <p:nvSpPr>
            <p:cNvPr id="21" name="AutoShape 62"/>
            <p:cNvSpPr>
              <a:spLocks noChangeArrowheads="1"/>
            </p:cNvSpPr>
            <p:nvPr/>
          </p:nvSpPr>
          <p:spPr bwMode="gray">
            <a:xfrm>
              <a:off x="1548" y="1898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22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TW" altLang="en-US" b="1" dirty="0" smtClean="0">
                  <a:solidFill>
                    <a:srgbClr val="000000"/>
                  </a:solidFill>
                  <a:latin typeface="Maiandra GD" pitchFamily="34" charset="0"/>
                  <a:ea typeface="華康中圓體(P)" pitchFamily="34" charset="-120"/>
                </a:rPr>
                <a:t>不要再遲疑了</a:t>
              </a:r>
              <a:endParaRPr lang="en-US" altLang="zh-TW" b="1" dirty="0">
                <a:solidFill>
                  <a:srgbClr val="000000"/>
                </a:solidFill>
                <a:latin typeface="Maiandra GD" pitchFamily="34" charset="0"/>
                <a:ea typeface="華康中圓體(P)" pitchFamily="34" charset="-120"/>
              </a:endParaRP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gray">
            <a:xfrm>
              <a:off x="1391" y="1886"/>
              <a:ext cx="22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>
                  <a:solidFill>
                    <a:schemeClr val="bg1"/>
                  </a:solidFill>
                  <a:latin typeface="Maiandra GD" pitchFamily="34" charset="0"/>
                  <a:ea typeface="華康中圓體(P)" pitchFamily="34" charset="-120"/>
                </a:rPr>
                <a:t>4</a:t>
              </a:r>
            </a:p>
          </p:txBody>
        </p:sp>
      </p:grpSp>
      <p:pic>
        <p:nvPicPr>
          <p:cNvPr id="26" name="內容版面配置區 2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916832"/>
            <a:ext cx="3185754" cy="2212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圖片 26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087" y="4221088"/>
            <a:ext cx="3365913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休閒是甚麼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休閒可定義為於工作之外，利用可自由運用的時間，自主選擇，從事自己喜愛的活動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/>
              <a:t>以獲得健康愉悅的</a:t>
            </a:r>
            <a:r>
              <a:rPr lang="zh-TW" altLang="en-US" dirty="0" smtClean="0"/>
              <a:t>體驗</a:t>
            </a:r>
            <a:endParaRPr lang="en-US" altLang="zh-TW" dirty="0" smtClean="0"/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21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世紀人類的休閒遊憩活動是樂活型態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(lifestyles of health and sustainability,  LOHAS)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的重要一環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7785">
            <a:off x="4943533" y="4005064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96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首府U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132856"/>
            <a:ext cx="2040632" cy="30609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休閒遊憩內涵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一般休閒遊憩的領域，包括有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運動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購物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餐飲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音樂歌唱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節慶市集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社交聚會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藝術與工藝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野外露營與自然欣賞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5623842" y="2132856"/>
            <a:ext cx="2923799" cy="2091183"/>
            <a:chOff x="5623842" y="2132856"/>
            <a:chExt cx="2923799" cy="209118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842" y="2132856"/>
              <a:ext cx="2923799" cy="2091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>
              <a:off x="7240179" y="3851988"/>
              <a:ext cx="1296144" cy="369332"/>
            </a:xfrm>
            <a:prstGeom prst="rect">
              <a:avLst/>
            </a:prstGeom>
            <a:solidFill>
              <a:srgbClr val="777777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chemeClr val="bg1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rPr>
                <a:t>餐飲活動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615011" y="4365104"/>
            <a:ext cx="2998016" cy="1997466"/>
            <a:chOff x="5615011" y="4365104"/>
            <a:chExt cx="2998016" cy="199746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011" y="4365104"/>
              <a:ext cx="2998016" cy="1997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7316883" y="5993238"/>
              <a:ext cx="1296144" cy="369332"/>
            </a:xfrm>
            <a:prstGeom prst="rect">
              <a:avLst/>
            </a:prstGeom>
            <a:solidFill>
              <a:srgbClr val="777777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rPr>
                <a:t>逛街購物</a:t>
              </a:r>
              <a:endParaRPr lang="zh-TW" altLang="en-US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endParaRPr>
            </a:p>
          </p:txBody>
        </p:sp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7" name="文字方塊 6"/>
          <p:cNvSpPr txBox="1"/>
          <p:nvPr/>
        </p:nvSpPr>
        <p:spPr>
          <a:xfrm>
            <a:off x="3995936" y="4797152"/>
            <a:ext cx="1296144" cy="369332"/>
          </a:xfrm>
          <a:prstGeom prst="rect">
            <a:avLst/>
          </a:prstGeom>
          <a:solidFill>
            <a:srgbClr val="777777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球類運動</a:t>
            </a:r>
          </a:p>
        </p:txBody>
      </p:sp>
    </p:spTree>
    <p:extLst>
      <p:ext uri="{BB962C8B-B14F-4D97-AF65-F5344CB8AC3E}">
        <p14:creationId xmlns:p14="http://schemas.microsoft.com/office/powerpoint/2010/main" xmlns="" val="28027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休閒管理學甚麼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zh-TW" altLang="en-US" smtClean="0"/>
              <a:t>台灣首府大學 休閒管理學系</a:t>
            </a:r>
            <a:endParaRPr lang="en-US" altLang="zh-TW" dirty="0"/>
          </a:p>
        </p:txBody>
      </p:sp>
      <p:sp>
        <p:nvSpPr>
          <p:cNvPr id="5" name="Rectangle 60"/>
          <p:cNvSpPr>
            <a:spLocks noChangeArrowheads="1"/>
          </p:cNvSpPr>
          <p:nvPr/>
        </p:nvSpPr>
        <p:spPr bwMode="gray">
          <a:xfrm rot="13770025">
            <a:off x="4684632" y="4068935"/>
            <a:ext cx="1016161" cy="196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51373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61"/>
          <p:cNvSpPr>
            <a:spLocks noChangeArrowheads="1"/>
          </p:cNvSpPr>
          <p:nvPr/>
        </p:nvSpPr>
        <p:spPr bwMode="gray">
          <a:xfrm rot="20856083">
            <a:off x="2657255" y="3586011"/>
            <a:ext cx="1035700" cy="1827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48627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gray">
          <a:xfrm rot="18394650">
            <a:off x="4820236" y="2429338"/>
            <a:ext cx="631628" cy="136276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019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3621231" y="2463117"/>
            <a:ext cx="1652530" cy="1684342"/>
            <a:chOff x="2400" y="1488"/>
            <a:chExt cx="1152" cy="1152"/>
          </a:xfrm>
        </p:grpSpPr>
        <p:grpSp>
          <p:nvGrpSpPr>
            <p:cNvPr id="9" name="Group 64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11" name="Oval 6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Freeform 6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0" name="Text Box 67"/>
            <p:cNvSpPr txBox="1">
              <a:spLocks noChangeArrowheads="1"/>
            </p:cNvSpPr>
            <p:nvPr/>
          </p:nvSpPr>
          <p:spPr bwMode="gray">
            <a:xfrm>
              <a:off x="2466" y="1989"/>
              <a:ext cx="98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華康中圓體(P)" pitchFamily="34" charset="-120"/>
                  <a:ea typeface="華康中圓體(P)" pitchFamily="34" charset="-120"/>
                </a:rPr>
                <a:t>系所目標</a:t>
              </a:r>
              <a:endParaRPr lang="en-US" altLang="zh-TW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</a:endParaRPr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5067194" y="1480584"/>
            <a:ext cx="922376" cy="912352"/>
            <a:chOff x="3600" y="960"/>
            <a:chExt cx="643" cy="624"/>
          </a:xfrm>
        </p:grpSpPr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3600" y="960"/>
              <a:ext cx="624" cy="624"/>
              <a:chOff x="2016" y="1920"/>
              <a:chExt cx="1680" cy="1680"/>
            </a:xfrm>
          </p:grpSpPr>
          <p:sp>
            <p:nvSpPr>
              <p:cNvPr id="16" name="Oval 7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Freeform 7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" name="Text Box 72"/>
            <p:cNvSpPr txBox="1">
              <a:spLocks noChangeArrowheads="1"/>
            </p:cNvSpPr>
            <p:nvPr/>
          </p:nvSpPr>
          <p:spPr bwMode="gray">
            <a:xfrm>
              <a:off x="3614" y="1200"/>
              <a:ext cx="629" cy="2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1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華康中圓體(P)" pitchFamily="34" charset="-120"/>
                  <a:ea typeface="華康中圓體(P)" pitchFamily="34" charset="-120"/>
                </a:rPr>
                <a:t>教師教學</a:t>
              </a:r>
              <a:endParaRPr lang="en-US" altLang="zh-TW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</a:endParaRPr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1349002" y="2814021"/>
            <a:ext cx="1790241" cy="1894885"/>
            <a:chOff x="624" y="1584"/>
            <a:chExt cx="1248" cy="1296"/>
          </a:xfrm>
        </p:grpSpPr>
        <p:grpSp>
          <p:nvGrpSpPr>
            <p:cNvPr id="19" name="Group 74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21" name="Oval 7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" name="Freeform 7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" name="Text Box 77"/>
            <p:cNvSpPr txBox="1">
              <a:spLocks noChangeArrowheads="1"/>
            </p:cNvSpPr>
            <p:nvPr/>
          </p:nvSpPr>
          <p:spPr bwMode="gray">
            <a:xfrm>
              <a:off x="687" y="2160"/>
              <a:ext cx="113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華康中圓體(P)" pitchFamily="34" charset="-120"/>
                  <a:ea typeface="華康中圓體(P)" pitchFamily="34" charset="-120"/>
                </a:rPr>
                <a:t>休閒運動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</a:endParaRPr>
            </a:p>
          </p:txBody>
        </p:sp>
      </p:grpSp>
      <p:grpSp>
        <p:nvGrpSpPr>
          <p:cNvPr id="23" name="Group 78"/>
          <p:cNvGrpSpPr>
            <a:grpSpLocks/>
          </p:cNvGrpSpPr>
          <p:nvPr/>
        </p:nvGrpSpPr>
        <p:grpSpPr bwMode="auto">
          <a:xfrm>
            <a:off x="4998339" y="4217640"/>
            <a:ext cx="2065663" cy="2105427"/>
            <a:chOff x="3360" y="2688"/>
            <a:chExt cx="1440" cy="1440"/>
          </a:xfrm>
        </p:grpSpPr>
        <p:grpSp>
          <p:nvGrpSpPr>
            <p:cNvPr id="24" name="Group 79"/>
            <p:cNvGrpSpPr>
              <a:grpSpLocks/>
            </p:cNvGrpSpPr>
            <p:nvPr/>
          </p:nvGrpSpPr>
          <p:grpSpPr bwMode="auto">
            <a:xfrm>
              <a:off x="3360" y="2688"/>
              <a:ext cx="1440" cy="1440"/>
              <a:chOff x="2016" y="1920"/>
              <a:chExt cx="1680" cy="1680"/>
            </a:xfrm>
          </p:grpSpPr>
          <p:sp>
            <p:nvSpPr>
              <p:cNvPr id="26" name="Oval 8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Freeform 8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5" name="Text Box 82"/>
            <p:cNvSpPr txBox="1">
              <a:spLocks noChangeArrowheads="1"/>
            </p:cNvSpPr>
            <p:nvPr/>
          </p:nvSpPr>
          <p:spPr bwMode="gray">
            <a:xfrm>
              <a:off x="3573" y="3312"/>
              <a:ext cx="1130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華康中圓體(P)" pitchFamily="34" charset="-120"/>
                  <a:ea typeface="華康中圓體(P)" pitchFamily="34" charset="-120"/>
                </a:rPr>
                <a:t>休憩活動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(P)" pitchFamily="34" charset="-120"/>
                <a:ea typeface="華康中圓體(P)" pitchFamily="34" charset="-120"/>
              </a:endParaRPr>
            </a:p>
          </p:txBody>
        </p:sp>
      </p:grpSp>
      <p:sp>
        <p:nvSpPr>
          <p:cNvPr id="28" name="Oval 83"/>
          <p:cNvSpPr>
            <a:spLocks noChangeArrowheads="1"/>
          </p:cNvSpPr>
          <p:nvPr/>
        </p:nvSpPr>
        <p:spPr bwMode="gray">
          <a:xfrm>
            <a:off x="1555568" y="4779087"/>
            <a:ext cx="1454571" cy="488342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Oval 84"/>
          <p:cNvSpPr>
            <a:spLocks noChangeArrowheads="1"/>
          </p:cNvSpPr>
          <p:nvPr/>
        </p:nvSpPr>
        <p:spPr bwMode="gray">
          <a:xfrm>
            <a:off x="3758942" y="4150383"/>
            <a:ext cx="1456005" cy="488342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" name="Oval 86"/>
          <p:cNvSpPr>
            <a:spLocks noChangeArrowheads="1"/>
          </p:cNvSpPr>
          <p:nvPr/>
        </p:nvSpPr>
        <p:spPr bwMode="gray">
          <a:xfrm>
            <a:off x="5204906" y="2463117"/>
            <a:ext cx="667037" cy="244171"/>
          </a:xfrm>
          <a:prstGeom prst="ellipse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矩形 32"/>
          <p:cNvSpPr/>
          <p:nvPr/>
        </p:nvSpPr>
        <p:spPr bwMode="auto">
          <a:xfrm>
            <a:off x="179512" y="4869160"/>
            <a:ext cx="4536505" cy="1870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教育宗旨：</a:t>
            </a:r>
            <a:r>
              <a:rPr lang="zh-TW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提供</a:t>
            </a:r>
            <a:r>
              <a:rPr lang="zh-TW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適切課程與完善的</a:t>
            </a:r>
            <a:r>
              <a:rPr lang="zh-TW" altLang="zh-TW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學習環境</a:t>
            </a:r>
            <a:r>
              <a:rPr lang="zh-TW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，以培養學生具備基本的</a:t>
            </a:r>
            <a:r>
              <a:rPr lang="zh-TW" altLang="zh-TW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休閒產業素養</a:t>
            </a:r>
            <a:r>
              <a:rPr lang="zh-TW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與</a:t>
            </a:r>
            <a:r>
              <a:rPr lang="zh-TW" altLang="zh-TW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管理知識</a:t>
            </a:r>
            <a:r>
              <a:rPr lang="zh-TW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，冀望學生畢業之後成為休閒產業各階層傑出之規劃與管理人才，進而提升休閒產業品質與競爭力</a:t>
            </a:r>
            <a:r>
              <a:rPr lang="zh-TW" altLang="zh-TW" sz="2000" dirty="0">
                <a:latin typeface="華康中圓體(P)" pitchFamily="34" charset="-120"/>
                <a:ea typeface="華康中圓體(P)" pitchFamily="34" charset="-120"/>
              </a:rPr>
              <a:t>。</a:t>
            </a:r>
            <a:endParaRPr kumimoji="0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中圓體(P)" pitchFamily="34" charset="-120"/>
              <a:ea typeface="華康中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TC101790490[[fn=美國南方小鎮]]</Template>
  <TotalTime>844</TotalTime>
  <Words>872</Words>
  <Application>Microsoft Office PowerPoint</Application>
  <PresentationFormat>如螢幕大小 (4:3)</PresentationFormat>
  <Paragraphs>143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Decatur</vt:lpstr>
      <vt:lpstr>台灣首府大學 休閒管理學系</vt:lpstr>
      <vt:lpstr>大學在玩什麼？</vt:lpstr>
      <vt:lpstr>大學怎麼玩</vt:lpstr>
      <vt:lpstr>首府大學 移動學習</vt:lpstr>
      <vt:lpstr>首府地利人傑 獎學優渥</vt:lpstr>
      <vt:lpstr>讓我們告訴妳(你)</vt:lpstr>
      <vt:lpstr>休閒是甚麼</vt:lpstr>
      <vt:lpstr>休閒遊憩內涵</vt:lpstr>
      <vt:lpstr>休閒管理學甚麼</vt:lpstr>
      <vt:lpstr>休閒管理的生活與學習</vt:lpstr>
      <vt:lpstr>休閒管理的生活與學習</vt:lpstr>
      <vt:lpstr>休閒管理的生活與學習</vt:lpstr>
      <vt:lpstr>休閒認證學習</vt:lpstr>
      <vt:lpstr>休閒科系視視看</vt:lpstr>
      <vt:lpstr>休閒管理就業</vt:lpstr>
      <vt:lpstr>休閒管理就業</vt:lpstr>
      <vt:lpstr>學習實作</vt:lpstr>
      <vt:lpstr>學習實作</vt:lpstr>
      <vt:lpstr>畢業成長</vt:lpstr>
      <vt:lpstr>休閒管理學系助學班特色</vt:lpstr>
      <vt:lpstr>助學廠商</vt:lpstr>
      <vt:lpstr>投影片 22</vt:lpstr>
    </vt:vector>
  </TitlesOfParts>
  <Company>DWU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cm</dc:creator>
  <cp:lastModifiedBy>user</cp:lastModifiedBy>
  <cp:revision>90</cp:revision>
  <dcterms:created xsi:type="dcterms:W3CDTF">2013-09-03T02:50:47Z</dcterms:created>
  <dcterms:modified xsi:type="dcterms:W3CDTF">2017-04-05T08:19:09Z</dcterms:modified>
</cp:coreProperties>
</file>